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71" r:id="rId2"/>
    <p:sldId id="257" r:id="rId3"/>
    <p:sldId id="258" r:id="rId4"/>
    <p:sldId id="259" r:id="rId5"/>
    <p:sldId id="264" r:id="rId6"/>
    <p:sldId id="261" r:id="rId7"/>
    <p:sldId id="267" r:id="rId8"/>
    <p:sldId id="268" r:id="rId9"/>
    <p:sldId id="269" r:id="rId10"/>
    <p:sldId id="270" r:id="rId11"/>
    <p:sldId id="263" r:id="rId12"/>
    <p:sldId id="265" r:id="rId1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56" autoAdjust="0"/>
    <p:restoredTop sz="86501" autoAdjust="0"/>
  </p:normalViewPr>
  <p:slideViewPr>
    <p:cSldViewPr>
      <p:cViewPr>
        <p:scale>
          <a:sx n="66" d="100"/>
          <a:sy n="66" d="100"/>
        </p:scale>
        <p:origin x="-629" y="-16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414"/>
    </p:cViewPr>
  </p:sorterViewPr>
  <p:notesViewPr>
    <p:cSldViewPr>
      <p:cViewPr>
        <p:scale>
          <a:sx n="75" d="100"/>
          <a:sy n="75" d="100"/>
        </p:scale>
        <p:origin x="-786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C71EEF75-BE67-4453-AA5F-132C3C614AE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468268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434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4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F826716E-A18D-4965-BCED-EC7D92B3C75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246952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30A5BCF3-84B4-4919-916E-FA0E15020B7B}" type="slidenum">
              <a:rPr lang="en-US" altLang="zh-CN"/>
              <a:pPr eaLnBrk="1" hangingPunct="1"/>
              <a:t>2</a:t>
            </a:fld>
            <a:endParaRPr lang="en-US" altLang="zh-CN"/>
          </a:p>
        </p:txBody>
      </p:sp>
      <p:sp>
        <p:nvSpPr>
          <p:cNvPr id="1536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87DB7CE5-58E0-4059-92B8-6D7760F49D23}" type="slidenum">
              <a:rPr lang="en-US" altLang="zh-CN"/>
              <a:pPr eaLnBrk="1" hangingPunct="1"/>
              <a:t>3</a:t>
            </a:fld>
            <a:endParaRPr lang="en-US" altLang="zh-CN"/>
          </a:p>
        </p:txBody>
      </p:sp>
      <p:sp>
        <p:nvSpPr>
          <p:cNvPr id="1638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 smtClean="0"/>
              <a:t>指导思想</a:t>
            </a:r>
          </a:p>
          <a:p>
            <a:pPr eaLnBrk="1" hangingPunct="1"/>
            <a:r>
              <a:rPr lang="zh-CN" altLang="en-US" smtClean="0"/>
              <a:t>通过开展丰富多彩的校园文化活动，贯彻实施广东省教育厅“高雅艺术进校园”活动的要求，组织举办形式多样、内容充实、主题突出、内涵生动的校园文化活动，把握校园文化向真、向善、向美的导向作用，提升我院校园文化的品位和格调，推动我院高雅艺术的渗透；弘扬亚运精神，反应当代大学生的顽强拼搏、坚持不懈、信念坚定的精神风貌；营造第十六届亚运开幕和盛大举行的喜庆氛围，调动亚运志愿者工作参与热情，展示当代大学生风采；展示我院素质教育成果，打造活动精品，提升活动品牌价值与竞争力，促进学生素质的综合提升。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BB9C5995-4BD5-4B74-B01D-C8C5CEBAF337}" type="slidenum">
              <a:rPr lang="en-US" altLang="zh-CN"/>
              <a:pPr eaLnBrk="1" hangingPunct="1"/>
              <a:t>4</a:t>
            </a:fld>
            <a:endParaRPr lang="en-US" altLang="zh-CN"/>
          </a:p>
        </p:txBody>
      </p:sp>
      <p:sp>
        <p:nvSpPr>
          <p:cNvPr id="1741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07D9776F-24BF-4BA7-89ED-A7882AC9C7EB}" type="slidenum">
              <a:rPr lang="en-US" altLang="zh-CN"/>
              <a:pPr eaLnBrk="1" hangingPunct="1"/>
              <a:t>5</a:t>
            </a:fld>
            <a:endParaRPr lang="en-US" altLang="zh-CN"/>
          </a:p>
        </p:txBody>
      </p:sp>
      <p:sp>
        <p:nvSpPr>
          <p:cNvPr id="1843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BF35BF38-D702-4F1F-8220-94E1D3CEAA35}" type="slidenum">
              <a:rPr lang="en-US" altLang="zh-CN"/>
              <a:pPr eaLnBrk="1" hangingPunct="1"/>
              <a:t>6</a:t>
            </a:fld>
            <a:endParaRPr lang="en-US" altLang="zh-CN"/>
          </a:p>
        </p:txBody>
      </p:sp>
      <p:sp>
        <p:nvSpPr>
          <p:cNvPr id="1945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131B3C-C90D-4424-89E7-33D27D99093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451688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F4A026-869B-4F2A-B2A5-F0B504E4CDB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73362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EAAB17-E495-418B-84C9-055176C3FB4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007506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79D0EC-309A-41AB-85DE-69C3CB98990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852108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6C6851-78B9-47AD-A035-E88BC02128E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112050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FAD42B-238D-4600-9EE1-164FF9524B8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81973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3248B-94D9-4274-A467-14DA418A96F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08811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27802B-CEBC-4993-9501-EA1A408D143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173454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C32490-B575-4F83-9DA1-F3048CCE2F2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08045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451F42-4698-4007-ACD6-CDF5AC34D68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819205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D494B0-14F8-4ADE-ACE0-0ADCC61E811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51003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555340BF-640A-45AF-A51C-4316FCBC7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校名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76250"/>
            <a:ext cx="5040312" cy="154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Text Box 4"/>
          <p:cNvSpPr txBox="1">
            <a:spLocks noChangeArrowheads="1"/>
          </p:cNvSpPr>
          <p:nvPr/>
        </p:nvSpPr>
        <p:spPr bwMode="auto">
          <a:xfrm>
            <a:off x="3708400" y="5135563"/>
            <a:ext cx="4824413" cy="903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zh-CN" altLang="en-US" sz="2000" b="1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地点</a:t>
            </a:r>
            <a:r>
              <a:rPr lang="zh-CN" altLang="en-US" sz="2000" b="1">
                <a:solidFill>
                  <a:schemeClr val="accent2"/>
                </a:solidFill>
                <a:latin typeface="华文细黑" pitchFamily="2" charset="-122"/>
                <a:ea typeface="黑体" pitchFamily="2" charset="-122"/>
              </a:rPr>
              <a:t>：广东培正学院各活动场馆</a:t>
            </a:r>
          </a:p>
          <a:p>
            <a:pPr eaLnBrk="1" hangingPunct="1">
              <a:lnSpc>
                <a:spcPct val="140000"/>
              </a:lnSpc>
            </a:pPr>
            <a:r>
              <a:rPr lang="zh-CN" altLang="en-US" sz="2000" b="1">
                <a:solidFill>
                  <a:schemeClr val="accent2"/>
                </a:solidFill>
                <a:latin typeface="华文细黑" pitchFamily="2" charset="-122"/>
                <a:ea typeface="黑体" pitchFamily="2" charset="-122"/>
              </a:rPr>
              <a:t>时间：</a:t>
            </a:r>
            <a:r>
              <a:rPr lang="en-US" altLang="zh-CN" sz="2000" b="1">
                <a:solidFill>
                  <a:schemeClr val="accent2"/>
                </a:solidFill>
                <a:latin typeface="华文细黑" pitchFamily="2" charset="-122"/>
                <a:ea typeface="黑体" pitchFamily="2" charset="-122"/>
              </a:rPr>
              <a:t>2015</a:t>
            </a:r>
            <a:r>
              <a:rPr lang="zh-CN" altLang="en-US" sz="2000" b="1">
                <a:solidFill>
                  <a:schemeClr val="accent2"/>
                </a:solidFill>
                <a:latin typeface="华文细黑" pitchFamily="2" charset="-122"/>
                <a:ea typeface="黑体" pitchFamily="2" charset="-122"/>
              </a:rPr>
              <a:t>年</a:t>
            </a:r>
            <a:r>
              <a:rPr lang="en-US" altLang="zh-CN" sz="2000" b="1">
                <a:solidFill>
                  <a:schemeClr val="accent2"/>
                </a:solidFill>
                <a:latin typeface="华文细黑" pitchFamily="2" charset="-122"/>
                <a:ea typeface="黑体" pitchFamily="2" charset="-122"/>
              </a:rPr>
              <a:t>10</a:t>
            </a:r>
            <a:r>
              <a:rPr lang="zh-CN" altLang="en-US" sz="2000" b="1">
                <a:solidFill>
                  <a:schemeClr val="accent2"/>
                </a:solidFill>
                <a:latin typeface="华文细黑" pitchFamily="2" charset="-122"/>
                <a:ea typeface="黑体" pitchFamily="2" charset="-122"/>
              </a:rPr>
              <a:t>月</a:t>
            </a:r>
            <a:r>
              <a:rPr lang="en-US" altLang="zh-CN" sz="2000" b="1">
                <a:solidFill>
                  <a:schemeClr val="accent2"/>
                </a:solidFill>
                <a:latin typeface="华文细黑" pitchFamily="2" charset="-122"/>
                <a:ea typeface="黑体" pitchFamily="2" charset="-122"/>
              </a:rPr>
              <a:t>26</a:t>
            </a:r>
            <a:r>
              <a:rPr lang="zh-CN" altLang="en-US" sz="2000" b="1">
                <a:solidFill>
                  <a:schemeClr val="accent2"/>
                </a:solidFill>
                <a:latin typeface="华文细黑" pitchFamily="2" charset="-122"/>
                <a:ea typeface="黑体" pitchFamily="2" charset="-122"/>
              </a:rPr>
              <a:t>日～</a:t>
            </a:r>
            <a:r>
              <a:rPr lang="en-US" altLang="zh-CN" sz="2000" b="1">
                <a:solidFill>
                  <a:schemeClr val="accent2"/>
                </a:solidFill>
                <a:latin typeface="华文细黑" pitchFamily="2" charset="-122"/>
                <a:ea typeface="黑体" pitchFamily="2" charset="-122"/>
              </a:rPr>
              <a:t>12</a:t>
            </a:r>
            <a:r>
              <a:rPr lang="zh-CN" altLang="en-US" sz="2000" b="1">
                <a:solidFill>
                  <a:schemeClr val="accent2"/>
                </a:solidFill>
                <a:latin typeface="华文细黑" pitchFamily="2" charset="-122"/>
                <a:ea typeface="黑体" pitchFamily="2" charset="-122"/>
              </a:rPr>
              <a:t>月</a:t>
            </a:r>
            <a:r>
              <a:rPr lang="en-US" altLang="zh-CN" sz="2000" b="1">
                <a:solidFill>
                  <a:schemeClr val="accent2"/>
                </a:solidFill>
                <a:latin typeface="华文细黑" pitchFamily="2" charset="-122"/>
                <a:ea typeface="黑体" pitchFamily="2" charset="-122"/>
              </a:rPr>
              <a:t>15</a:t>
            </a:r>
            <a:r>
              <a:rPr lang="zh-CN" altLang="en-US" sz="2000" b="1">
                <a:solidFill>
                  <a:schemeClr val="accent2"/>
                </a:solidFill>
                <a:latin typeface="华文细黑" pitchFamily="2" charset="-122"/>
                <a:ea typeface="黑体" pitchFamily="2" charset="-122"/>
              </a:rPr>
              <a:t>日</a:t>
            </a:r>
          </a:p>
        </p:txBody>
      </p:sp>
      <p:pic>
        <p:nvPicPr>
          <p:cNvPr id="2052" name="Picture 5" descr="艺术节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65400"/>
            <a:ext cx="9144000" cy="1595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28" r="12073" b="11156"/>
          <a:stretch>
            <a:fillRect/>
          </a:stretch>
        </p:blipFill>
        <p:spPr bwMode="auto">
          <a:xfrm rot="915037">
            <a:off x="5003800" y="620713"/>
            <a:ext cx="3887788" cy="207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8" descr="交响音乐会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24175"/>
            <a:ext cx="9144000" cy="393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Text Box 9"/>
          <p:cNvSpPr txBox="1">
            <a:spLocks noChangeArrowheads="1"/>
          </p:cNvSpPr>
          <p:nvPr/>
        </p:nvSpPr>
        <p:spPr bwMode="auto">
          <a:xfrm>
            <a:off x="539750" y="765175"/>
            <a:ext cx="3671888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b="1">
                <a:solidFill>
                  <a:schemeClr val="accent2"/>
                </a:solidFill>
                <a:ea typeface="华文新魏" pitchFamily="2" charset="-122"/>
              </a:rPr>
              <a:t>艺术殿堂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91513" cy="1143000"/>
          </a:xfrm>
        </p:spPr>
        <p:txBody>
          <a:bodyPr/>
          <a:lstStyle/>
          <a:p>
            <a:pPr eaLnBrk="1" hangingPunct="1"/>
            <a:r>
              <a:rPr lang="zh-CN" altLang="en-US" sz="3200" b="1" smtClean="0"/>
              <a:t>校园文化艺术节之</a:t>
            </a:r>
            <a:r>
              <a:rPr lang="zh-CN" altLang="en-US" b="1" smtClean="0"/>
              <a:t>活动宣传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341438"/>
            <a:ext cx="8497887" cy="5256212"/>
          </a:xfrm>
        </p:spPr>
        <p:txBody>
          <a:bodyPr/>
          <a:lstStyle/>
          <a:p>
            <a:pPr marL="609600" indent="-609600" eaLnBrk="1" hangingPunct="1">
              <a:lnSpc>
                <a:spcPct val="115000"/>
              </a:lnSpc>
              <a:spcBef>
                <a:spcPct val="10000"/>
              </a:spcBef>
              <a:buFontTx/>
              <a:buNone/>
            </a:pPr>
            <a:r>
              <a:rPr lang="en-US" altLang="zh-CN" sz="2000" b="1" smtClean="0"/>
              <a:t>1</a:t>
            </a:r>
            <a:r>
              <a:rPr lang="zh-CN" altLang="en-US" sz="2000" b="1" smtClean="0"/>
              <a:t>、院团委</a:t>
            </a:r>
          </a:p>
          <a:p>
            <a:pPr marL="990600" lvl="1" indent="-533400" eaLnBrk="1" hangingPunct="1">
              <a:lnSpc>
                <a:spcPct val="115000"/>
              </a:lnSpc>
              <a:spcBef>
                <a:spcPct val="10000"/>
              </a:spcBef>
              <a:buFont typeface="Wingdings" pitchFamily="2" charset="2"/>
              <a:buChar char="Ø"/>
            </a:pPr>
            <a:r>
              <a:rPr lang="zh-CN" altLang="en-US" sz="1800" smtClean="0"/>
              <a:t>文体部负责统筹、检查和督促艺术节各项活动的开展情况；</a:t>
            </a:r>
          </a:p>
          <a:p>
            <a:pPr marL="990600" lvl="1" indent="-533400" eaLnBrk="1" hangingPunct="1">
              <a:lnSpc>
                <a:spcPct val="115000"/>
              </a:lnSpc>
              <a:spcBef>
                <a:spcPct val="10000"/>
              </a:spcBef>
              <a:buFont typeface="Wingdings" pitchFamily="2" charset="2"/>
              <a:buChar char="Ø"/>
            </a:pPr>
            <a:r>
              <a:rPr lang="zh-CN" altLang="en-US" sz="1800" smtClean="0"/>
              <a:t>宣传部统筹协调艺术节期间的宣传情况；</a:t>
            </a:r>
          </a:p>
          <a:p>
            <a:pPr marL="609600" indent="-609600" eaLnBrk="1" hangingPunct="1">
              <a:lnSpc>
                <a:spcPct val="115000"/>
              </a:lnSpc>
              <a:spcBef>
                <a:spcPct val="10000"/>
              </a:spcBef>
              <a:buFontTx/>
              <a:buNone/>
            </a:pPr>
            <a:r>
              <a:rPr lang="en-US" altLang="zh-CN" sz="2000" b="1" smtClean="0"/>
              <a:t>2</a:t>
            </a:r>
            <a:r>
              <a:rPr lang="zh-CN" altLang="en-US" sz="2000" b="1" smtClean="0"/>
              <a:t>、各级学生组织（社团）</a:t>
            </a:r>
          </a:p>
          <a:p>
            <a:pPr marL="990600" lvl="1" indent="-533400" eaLnBrk="1" hangingPunct="1">
              <a:lnSpc>
                <a:spcPct val="115000"/>
              </a:lnSpc>
              <a:spcBef>
                <a:spcPct val="10000"/>
              </a:spcBef>
              <a:buFont typeface="Wingdings" pitchFamily="2" charset="2"/>
              <a:buChar char="Ø"/>
            </a:pPr>
            <a:r>
              <a:rPr lang="zh-CN" altLang="en-US" sz="1800" smtClean="0"/>
              <a:t>负责前期宣传，活动期间跟进报道和宣传；</a:t>
            </a:r>
          </a:p>
          <a:p>
            <a:pPr marL="609600" indent="-609600" eaLnBrk="1" hangingPunct="1">
              <a:lnSpc>
                <a:spcPct val="115000"/>
              </a:lnSpc>
              <a:spcBef>
                <a:spcPct val="10000"/>
              </a:spcBef>
              <a:buFontTx/>
              <a:buNone/>
            </a:pPr>
            <a:r>
              <a:rPr lang="en-US" altLang="zh-CN" sz="2000" smtClean="0"/>
              <a:t>3</a:t>
            </a:r>
            <a:r>
              <a:rPr lang="zh-CN" altLang="en-US" sz="2000" smtClean="0"/>
              <a:t>、</a:t>
            </a:r>
            <a:r>
              <a:rPr lang="zh-CN" altLang="en-US" sz="2000" b="1" smtClean="0"/>
              <a:t>梦飞翔网站</a:t>
            </a:r>
          </a:p>
          <a:p>
            <a:pPr marL="990600" lvl="1" indent="-533400" eaLnBrk="1" hangingPunct="1">
              <a:lnSpc>
                <a:spcPct val="115000"/>
              </a:lnSpc>
              <a:spcBef>
                <a:spcPct val="10000"/>
              </a:spcBef>
              <a:buFont typeface="Wingdings" pitchFamily="2" charset="2"/>
              <a:buChar char="Ø"/>
            </a:pPr>
            <a:r>
              <a:rPr lang="zh-CN" altLang="en-US" sz="1800" smtClean="0"/>
              <a:t>提供艺术节开、闭幕式摄影、摄像录制技术力量；</a:t>
            </a:r>
          </a:p>
          <a:p>
            <a:pPr marL="609600" indent="-609600" eaLnBrk="1" hangingPunct="1">
              <a:lnSpc>
                <a:spcPct val="115000"/>
              </a:lnSpc>
              <a:spcBef>
                <a:spcPct val="10000"/>
              </a:spcBef>
              <a:buFontTx/>
              <a:buNone/>
            </a:pPr>
            <a:r>
              <a:rPr lang="en-US" altLang="zh-CN" sz="2000" smtClean="0"/>
              <a:t>4</a:t>
            </a:r>
            <a:r>
              <a:rPr lang="zh-CN" altLang="en-US" sz="2000" smtClean="0"/>
              <a:t>、</a:t>
            </a:r>
            <a:r>
              <a:rPr lang="zh-CN" altLang="en-US" sz="2000" b="1" smtClean="0"/>
              <a:t>院学生会</a:t>
            </a:r>
          </a:p>
          <a:p>
            <a:pPr marL="990600" lvl="1" indent="-533400" eaLnBrk="1" hangingPunct="1">
              <a:lnSpc>
                <a:spcPct val="115000"/>
              </a:lnSpc>
              <a:spcBef>
                <a:spcPct val="10000"/>
              </a:spcBef>
              <a:buFont typeface="Wingdings" pitchFamily="2" charset="2"/>
              <a:buChar char="Ø"/>
            </a:pPr>
            <a:r>
              <a:rPr lang="zh-CN" altLang="en-US" sz="1800" smtClean="0"/>
              <a:t>负责执行艺术节整体宣传海报、展板、宣传单、横幅标语的制作；</a:t>
            </a:r>
          </a:p>
          <a:p>
            <a:pPr marL="609600" indent="-609600" eaLnBrk="1" hangingPunct="1">
              <a:lnSpc>
                <a:spcPct val="115000"/>
              </a:lnSpc>
              <a:spcBef>
                <a:spcPct val="10000"/>
              </a:spcBef>
              <a:buFontTx/>
              <a:buNone/>
            </a:pPr>
            <a:r>
              <a:rPr lang="en-US" altLang="zh-CN" sz="2000" smtClean="0"/>
              <a:t>5</a:t>
            </a:r>
            <a:r>
              <a:rPr lang="zh-CN" altLang="en-US" sz="2000" smtClean="0"/>
              <a:t>、</a:t>
            </a:r>
            <a:r>
              <a:rPr lang="zh-CN" altLang="en-US" sz="2000" b="1" smtClean="0"/>
              <a:t>学院广播台</a:t>
            </a:r>
          </a:p>
          <a:p>
            <a:pPr marL="990600" lvl="1" indent="-533400" eaLnBrk="1" hangingPunct="1">
              <a:lnSpc>
                <a:spcPct val="115000"/>
              </a:lnSpc>
              <a:spcBef>
                <a:spcPct val="10000"/>
              </a:spcBef>
              <a:buFont typeface="Wingdings" pitchFamily="2" charset="2"/>
              <a:buChar char="Ø"/>
            </a:pPr>
            <a:r>
              <a:rPr lang="zh-CN" altLang="en-US" sz="1800" smtClean="0"/>
              <a:t>负责对艺术节的活动进行全程广播追踪报道；</a:t>
            </a:r>
          </a:p>
          <a:p>
            <a:pPr marL="609600" indent="-609600" eaLnBrk="1" hangingPunct="1">
              <a:lnSpc>
                <a:spcPct val="115000"/>
              </a:lnSpc>
              <a:spcBef>
                <a:spcPct val="10000"/>
              </a:spcBef>
              <a:buFontTx/>
              <a:buNone/>
            </a:pPr>
            <a:r>
              <a:rPr lang="en-US" altLang="zh-CN" sz="2000" smtClean="0"/>
              <a:t>6</a:t>
            </a:r>
            <a:r>
              <a:rPr lang="zh-CN" altLang="en-US" sz="2000" smtClean="0"/>
              <a:t>、</a:t>
            </a:r>
            <a:r>
              <a:rPr lang="zh-CN" altLang="en-US" sz="2000" b="1" smtClean="0"/>
              <a:t>学生通讯社</a:t>
            </a:r>
          </a:p>
          <a:p>
            <a:pPr marL="990600" lvl="1" indent="-533400" eaLnBrk="1" hangingPunct="1">
              <a:lnSpc>
                <a:spcPct val="115000"/>
              </a:lnSpc>
              <a:spcBef>
                <a:spcPct val="10000"/>
              </a:spcBef>
              <a:buFont typeface="Wingdings" pitchFamily="2" charset="2"/>
              <a:buChar char="Ø"/>
            </a:pPr>
            <a:r>
              <a:rPr lang="zh-CN" altLang="en-US" sz="1800" smtClean="0"/>
              <a:t>负责收集整理和撰写艺术节的官方通讯报道，并及时在学院有关的报刊、网络、媒体杂志上发表；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8"/>
          <p:cNvSpPr txBox="1">
            <a:spLocks noChangeArrowheads="1"/>
          </p:cNvSpPr>
          <p:nvPr/>
        </p:nvSpPr>
        <p:spPr bwMode="auto">
          <a:xfrm>
            <a:off x="395288" y="1196975"/>
            <a:ext cx="8280400" cy="332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4400" b="1"/>
              <a:t>不一样的</a:t>
            </a:r>
          </a:p>
          <a:p>
            <a:pPr algn="ctr"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rgbClr val="660066"/>
                </a:solidFill>
                <a:ea typeface="华文新魏" pitchFamily="2" charset="-122"/>
              </a:rPr>
              <a:t>校园文化艺术节</a:t>
            </a:r>
            <a:r>
              <a:rPr lang="zh-CN" altLang="en-US" sz="3600" b="1"/>
              <a:t> </a:t>
            </a:r>
          </a:p>
          <a:p>
            <a:pPr eaLnBrk="1" hangingPunct="1">
              <a:spcBef>
                <a:spcPct val="50000"/>
              </a:spcBef>
            </a:pPr>
            <a:endParaRPr lang="zh-CN" altLang="en-US" sz="3600" b="1"/>
          </a:p>
          <a:p>
            <a:pPr eaLnBrk="1" hangingPunct="1">
              <a:spcBef>
                <a:spcPct val="50000"/>
              </a:spcBef>
            </a:pPr>
            <a:r>
              <a:rPr lang="zh-CN" altLang="en-US" sz="3600" b="1"/>
              <a:t>我们共同见证</a:t>
            </a:r>
          </a:p>
        </p:txBody>
      </p:sp>
      <p:sp>
        <p:nvSpPr>
          <p:cNvPr id="13315" name="Text Box 9"/>
          <p:cNvSpPr txBox="1">
            <a:spLocks noChangeArrowheads="1"/>
          </p:cNvSpPr>
          <p:nvPr/>
        </p:nvSpPr>
        <p:spPr bwMode="auto">
          <a:xfrm>
            <a:off x="3779838" y="3141663"/>
            <a:ext cx="3600450" cy="196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zh-CN" altLang="en-US" sz="4400" b="1">
                <a:solidFill>
                  <a:srgbClr val="FF0000"/>
                </a:solidFill>
                <a:ea typeface="华文琥珀" pitchFamily="2" charset="-122"/>
              </a:rPr>
              <a:t>青春的飞扬</a:t>
            </a:r>
          </a:p>
          <a:p>
            <a:pPr eaLnBrk="1" hangingPunct="1">
              <a:lnSpc>
                <a:spcPct val="140000"/>
              </a:lnSpc>
            </a:pPr>
            <a:r>
              <a:rPr lang="zh-CN" altLang="en-US" sz="4400" b="1">
                <a:solidFill>
                  <a:schemeClr val="accent2"/>
                </a:solidFill>
                <a:ea typeface="华文琥珀" pitchFamily="2" charset="-122"/>
              </a:rPr>
              <a:t>榜样的力量</a:t>
            </a:r>
            <a:endParaRPr lang="zh-CN" altLang="en-US" sz="4400">
              <a:ea typeface="华文琥珀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2" descr="第五届艺术节logo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9088" y="0"/>
            <a:ext cx="62849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84438" y="1341438"/>
            <a:ext cx="3527425" cy="4321175"/>
          </a:xfrm>
        </p:spPr>
        <p:txBody>
          <a:bodyPr/>
          <a:lstStyle/>
          <a:p>
            <a:pPr eaLnBrk="1" hangingPunct="1">
              <a:lnSpc>
                <a:spcPct val="125000"/>
              </a:lnSpc>
              <a:buFont typeface="Wingdings" pitchFamily="2" charset="2"/>
              <a:buChar char="w"/>
            </a:pPr>
            <a:r>
              <a:rPr lang="zh-CN" altLang="en-US" b="1" smtClean="0">
                <a:latin typeface="华文行楷" pitchFamily="2" charset="-122"/>
                <a:ea typeface="华文行楷" pitchFamily="2" charset="-122"/>
              </a:rPr>
              <a:t>指导思想</a:t>
            </a:r>
            <a:r>
              <a:rPr lang="zh-CN" altLang="en-US" smtClean="0">
                <a:latin typeface="华文行楷" pitchFamily="2" charset="-122"/>
                <a:ea typeface="华文行楷" pitchFamily="2" charset="-122"/>
              </a:rPr>
              <a:t> </a:t>
            </a:r>
          </a:p>
          <a:p>
            <a:pPr eaLnBrk="1" hangingPunct="1">
              <a:lnSpc>
                <a:spcPct val="125000"/>
              </a:lnSpc>
              <a:buFont typeface="Wingdings" pitchFamily="2" charset="2"/>
              <a:buChar char="w"/>
            </a:pPr>
            <a:r>
              <a:rPr lang="zh-CN" altLang="en-US" b="1" smtClean="0">
                <a:latin typeface="华文行楷" pitchFamily="2" charset="-122"/>
                <a:ea typeface="华文行楷" pitchFamily="2" charset="-122"/>
              </a:rPr>
              <a:t>活动主题</a:t>
            </a:r>
            <a:r>
              <a:rPr lang="zh-CN" altLang="en-US" smtClean="0">
                <a:latin typeface="华文行楷" pitchFamily="2" charset="-122"/>
                <a:ea typeface="华文行楷" pitchFamily="2" charset="-122"/>
              </a:rPr>
              <a:t> </a:t>
            </a:r>
          </a:p>
          <a:p>
            <a:pPr eaLnBrk="1" hangingPunct="1">
              <a:lnSpc>
                <a:spcPct val="125000"/>
              </a:lnSpc>
              <a:buFont typeface="Wingdings" pitchFamily="2" charset="2"/>
              <a:buChar char="w"/>
            </a:pPr>
            <a:r>
              <a:rPr lang="zh-CN" altLang="en-US" b="1" smtClean="0">
                <a:latin typeface="华文行楷" pitchFamily="2" charset="-122"/>
                <a:ea typeface="华文行楷" pitchFamily="2" charset="-122"/>
              </a:rPr>
              <a:t>组织机构</a:t>
            </a:r>
            <a:r>
              <a:rPr lang="zh-CN" altLang="en-US" smtClean="0">
                <a:latin typeface="华文行楷" pitchFamily="2" charset="-122"/>
                <a:ea typeface="华文行楷" pitchFamily="2" charset="-122"/>
              </a:rPr>
              <a:t> </a:t>
            </a:r>
          </a:p>
          <a:p>
            <a:pPr eaLnBrk="1" hangingPunct="1">
              <a:lnSpc>
                <a:spcPct val="125000"/>
              </a:lnSpc>
              <a:buFont typeface="Wingdings" pitchFamily="2" charset="2"/>
              <a:buChar char="w"/>
            </a:pPr>
            <a:r>
              <a:rPr lang="zh-CN" altLang="en-US" b="1" smtClean="0">
                <a:latin typeface="华文行楷" pitchFamily="2" charset="-122"/>
                <a:ea typeface="华文行楷" pitchFamily="2" charset="-122"/>
              </a:rPr>
              <a:t>活动内容</a:t>
            </a:r>
            <a:r>
              <a:rPr lang="zh-CN" altLang="en-US" smtClean="0">
                <a:latin typeface="华文行楷" pitchFamily="2" charset="-122"/>
                <a:ea typeface="华文行楷" pitchFamily="2" charset="-122"/>
              </a:rPr>
              <a:t> </a:t>
            </a:r>
          </a:p>
          <a:p>
            <a:pPr eaLnBrk="1" hangingPunct="1">
              <a:lnSpc>
                <a:spcPct val="125000"/>
              </a:lnSpc>
              <a:buFont typeface="Wingdings" pitchFamily="2" charset="2"/>
              <a:buChar char="w"/>
            </a:pPr>
            <a:r>
              <a:rPr lang="zh-CN" altLang="en-US" b="1" smtClean="0">
                <a:latin typeface="华文行楷" pitchFamily="2" charset="-122"/>
                <a:ea typeface="华文行楷" pitchFamily="2" charset="-122"/>
              </a:rPr>
              <a:t>活动宣传</a:t>
            </a:r>
            <a:r>
              <a:rPr lang="zh-CN" altLang="en-US" smtClean="0">
                <a:latin typeface="华文行楷" pitchFamily="2" charset="-122"/>
                <a:ea typeface="华文行楷" pitchFamily="2" charset="-122"/>
              </a:rPr>
              <a:t> </a:t>
            </a:r>
          </a:p>
        </p:txBody>
      </p:sp>
      <p:sp>
        <p:nvSpPr>
          <p:cNvPr id="35848" name="Rectangle 8"/>
          <p:cNvSpPr>
            <a:spLocks noChangeArrowheads="1"/>
          </p:cNvSpPr>
          <p:nvPr/>
        </p:nvSpPr>
        <p:spPr bwMode="auto">
          <a:xfrm>
            <a:off x="900113" y="1125538"/>
            <a:ext cx="655637" cy="410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84664" tIns="42332" rIns="84664" bIns="42332">
            <a:spAutoFit/>
          </a:bodyPr>
          <a:lstStyle/>
          <a:p>
            <a:pPr defTabSz="846138">
              <a:defRPr/>
            </a:pPr>
            <a:r>
              <a:rPr lang="en-US" altLang="zh-CN" sz="32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  <a:ea typeface="黑体" pitchFamily="2" charset="-122"/>
              </a:rPr>
              <a:t>CONTENTS</a:t>
            </a:r>
            <a:r>
              <a:rPr lang="en-US" altLang="zh-CN" sz="32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 </a:t>
            </a:r>
            <a:r>
              <a:rPr lang="zh-CN" altLang="en-US" sz="32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itchFamily="2" charset="-122"/>
                <a:ea typeface="华文细黑" pitchFamily="2" charset="-122"/>
              </a:rPr>
              <a:t>目录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412875"/>
            <a:ext cx="8229600" cy="4525963"/>
          </a:xfrm>
        </p:spPr>
        <p:txBody>
          <a:bodyPr/>
          <a:lstStyle/>
          <a:p>
            <a:pPr eaLnBrk="1" hangingPunct="1">
              <a:lnSpc>
                <a:spcPct val="115000"/>
              </a:lnSpc>
            </a:pPr>
            <a:r>
              <a:rPr lang="zh-CN" altLang="en-US" sz="2400" b="1" smtClean="0"/>
              <a:t>贯彻实施广东省教育厅“高雅艺术进校园”活动的要求；</a:t>
            </a:r>
          </a:p>
          <a:p>
            <a:pPr eaLnBrk="1" hangingPunct="1">
              <a:lnSpc>
                <a:spcPct val="115000"/>
              </a:lnSpc>
            </a:pPr>
            <a:r>
              <a:rPr lang="zh-CN" altLang="en-US" sz="2400" b="1" smtClean="0"/>
              <a:t>提升我院校园文化的品位和格调，推动我院高雅艺术的渗透；</a:t>
            </a:r>
          </a:p>
          <a:p>
            <a:pPr eaLnBrk="1" hangingPunct="1">
              <a:lnSpc>
                <a:spcPct val="115000"/>
              </a:lnSpc>
            </a:pPr>
            <a:r>
              <a:rPr lang="zh-CN" altLang="en-US" sz="2400" b="1" smtClean="0"/>
              <a:t>弘扬亚运精神，反应当代大学生的顽强拼搏、坚持不懈、信念坚定的精神风貌；</a:t>
            </a:r>
          </a:p>
          <a:p>
            <a:pPr eaLnBrk="1" hangingPunct="1">
              <a:lnSpc>
                <a:spcPct val="115000"/>
              </a:lnSpc>
            </a:pPr>
            <a:r>
              <a:rPr lang="zh-CN" altLang="en-US" sz="2400" b="1" smtClean="0"/>
              <a:t>营造第十六届亚运开幕和盛大举行的喜庆氛围，调动亚运志愿者工作参与热情，展示当代大学生风采；</a:t>
            </a:r>
          </a:p>
          <a:p>
            <a:pPr eaLnBrk="1" hangingPunct="1">
              <a:lnSpc>
                <a:spcPct val="115000"/>
              </a:lnSpc>
            </a:pPr>
            <a:r>
              <a:rPr lang="zh-CN" altLang="en-US" sz="2400" b="1" smtClean="0"/>
              <a:t>展示我院素质教育成果，打造活动精品，提升活动品牌价值与竞争力，促进学生素质的综合提升。</a:t>
            </a:r>
          </a:p>
        </p:txBody>
      </p:sp>
      <p:sp>
        <p:nvSpPr>
          <p:cNvPr id="4099" name="Text Box 4"/>
          <p:cNvSpPr>
            <a:spLocks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FFFF"/>
                    </a:gs>
                    <a:gs pos="100000">
                      <a:schemeClr val="hlink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r>
              <a:rPr lang="zh-CN" altLang="en-US" sz="3200" b="1" smtClean="0"/>
              <a:t>校园文化艺术节之</a:t>
            </a:r>
            <a:r>
              <a:rPr lang="zh-CN" altLang="en-US" b="1" smtClean="0"/>
              <a:t>指导思想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200" b="1" smtClean="0"/>
              <a:t>校园文化艺术节之</a:t>
            </a:r>
            <a:r>
              <a:rPr lang="zh-CN" altLang="en-US" b="1" smtClean="0"/>
              <a:t>活动主题</a:t>
            </a:r>
          </a:p>
        </p:txBody>
      </p:sp>
      <p:pic>
        <p:nvPicPr>
          <p:cNvPr id="5123" name="Picture 4" descr="亚运吉祥物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5214" y="2132856"/>
            <a:ext cx="4810125" cy="363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395536" y="1844824"/>
            <a:ext cx="366318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闪艺术之光</a:t>
            </a:r>
            <a:endParaRPr lang="en-US" altLang="zh-CN" sz="54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algn="ctr"/>
            <a:r>
              <a:rPr lang="zh-CN" alt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扬亚运风采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 b="1" smtClean="0"/>
              <a:t>主办：学院团委文体部</a:t>
            </a:r>
          </a:p>
          <a:p>
            <a:pPr eaLnBrk="1" hangingPunct="1"/>
            <a:r>
              <a:rPr lang="zh-CN" altLang="en-US" b="1" smtClean="0"/>
              <a:t>承办：各分团委、各级学生组织（社团）</a:t>
            </a:r>
          </a:p>
          <a:p>
            <a:pPr eaLnBrk="1" hangingPunct="1"/>
            <a:endParaRPr lang="zh-CN" altLang="en-US" b="1" smtClean="0"/>
          </a:p>
          <a:p>
            <a:pPr eaLnBrk="1" hangingPunct="1"/>
            <a:r>
              <a:rPr lang="zh-CN" altLang="en-US" sz="2800" b="1" smtClean="0"/>
              <a:t>校园文化艺术节设立组委会，负责文化艺术节的统筹工作。</a:t>
            </a:r>
          </a:p>
        </p:txBody>
      </p:sp>
      <p:sp>
        <p:nvSpPr>
          <p:cNvPr id="6147" name="Rectangle 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 sz="3200" b="1" smtClean="0"/>
              <a:t>校园文化艺术节之</a:t>
            </a:r>
            <a:r>
              <a:rPr lang="zh-CN" altLang="en-US" b="1" smtClean="0"/>
              <a:t>组织机构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200" b="1" smtClean="0"/>
              <a:t>校园文化艺术节之</a:t>
            </a:r>
            <a:r>
              <a:rPr lang="zh-CN" altLang="en-US" b="1" smtClean="0"/>
              <a:t>活动内容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6013" y="1600200"/>
            <a:ext cx="6696075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b="1" smtClean="0"/>
              <a:t>本届艺术节共分为四个篇章：</a:t>
            </a:r>
          </a:p>
          <a:p>
            <a:pPr eaLnBrk="1" hangingPunct="1"/>
            <a:r>
              <a:rPr lang="zh-CN" altLang="en-US" b="1" smtClean="0"/>
              <a:t>动感乐章</a:t>
            </a:r>
          </a:p>
          <a:p>
            <a:pPr eaLnBrk="1" hangingPunct="1"/>
            <a:r>
              <a:rPr lang="zh-CN" altLang="en-US" b="1" smtClean="0"/>
              <a:t>风采之星</a:t>
            </a:r>
          </a:p>
          <a:p>
            <a:pPr eaLnBrk="1" hangingPunct="1"/>
            <a:r>
              <a:rPr lang="zh-CN" altLang="en-US" b="1" smtClean="0"/>
              <a:t>亚运聚焦</a:t>
            </a:r>
          </a:p>
          <a:p>
            <a:pPr eaLnBrk="1" hangingPunct="1"/>
            <a:r>
              <a:rPr lang="zh-CN" altLang="en-US" b="1" smtClean="0"/>
              <a:t>艺术殿堂</a:t>
            </a:r>
            <a:endParaRPr lang="zh-CN" altLang="en-US" b="1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9" descr="动感韵律拉拉操大赛"/>
          <p:cNvPicPr>
            <a:picLocks noChangeAspect="1" noChangeArrowheads="1"/>
          </p:cNvPicPr>
          <p:nvPr/>
        </p:nvPicPr>
        <p:blipFill>
          <a:blip r:embed="rId2">
            <a:lum bright="18000" contrast="-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0338" y="0"/>
            <a:ext cx="3903662" cy="496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10" descr="校园女声大赛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714532">
            <a:off x="1187450" y="836613"/>
            <a:ext cx="4011613" cy="188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11" descr="校园女声大赛合照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62275"/>
            <a:ext cx="5248275" cy="389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Text Box 14"/>
          <p:cNvSpPr txBox="1">
            <a:spLocks noChangeArrowheads="1"/>
          </p:cNvSpPr>
          <p:nvPr/>
        </p:nvSpPr>
        <p:spPr bwMode="auto">
          <a:xfrm>
            <a:off x="250825" y="333375"/>
            <a:ext cx="3671888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b="1">
                <a:solidFill>
                  <a:schemeClr val="accent2"/>
                </a:solidFill>
                <a:ea typeface="华文新魏" pitchFamily="2" charset="-122"/>
              </a:rPr>
              <a:t>动感乐章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73" r="1277"/>
          <a:stretch>
            <a:fillRect/>
          </a:stretch>
        </p:blipFill>
        <p:spPr bwMode="auto">
          <a:xfrm rot="-615498">
            <a:off x="381000" y="3421063"/>
            <a:ext cx="5545138" cy="2638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7" descr="主持人大赛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14482">
            <a:off x="3924300" y="1773238"/>
            <a:ext cx="4667250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Text Box 13"/>
          <p:cNvSpPr txBox="1">
            <a:spLocks noChangeArrowheads="1"/>
          </p:cNvSpPr>
          <p:nvPr/>
        </p:nvSpPr>
        <p:spPr bwMode="auto">
          <a:xfrm>
            <a:off x="539750" y="765175"/>
            <a:ext cx="3671888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b="1">
                <a:solidFill>
                  <a:schemeClr val="accent2"/>
                </a:solidFill>
                <a:ea typeface="华文新魏" pitchFamily="2" charset="-122"/>
              </a:rPr>
              <a:t>风采之星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8" descr="亚运齐参与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385873">
            <a:off x="250825" y="1268413"/>
            <a:ext cx="5219700" cy="227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9" descr="妙手迎亚运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8738" y="1196975"/>
            <a:ext cx="4005262" cy="566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Text Box 11"/>
          <p:cNvSpPr txBox="1">
            <a:spLocks noChangeArrowheads="1"/>
          </p:cNvSpPr>
          <p:nvPr/>
        </p:nvSpPr>
        <p:spPr bwMode="auto">
          <a:xfrm>
            <a:off x="395288" y="404813"/>
            <a:ext cx="367188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b="1">
                <a:solidFill>
                  <a:schemeClr val="accent2"/>
                </a:solidFill>
                <a:ea typeface="华文新魏" pitchFamily="2" charset="-122"/>
              </a:rPr>
              <a:t>亚运聚焦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</TotalTime>
  <Words>522</Words>
  <Application>Microsoft Office PowerPoint</Application>
  <PresentationFormat>全屏显示(4:3)</PresentationFormat>
  <Paragraphs>59</Paragraphs>
  <Slides>12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黑体</vt:lpstr>
      <vt:lpstr>华文细黑</vt:lpstr>
      <vt:lpstr>华文行楷</vt:lpstr>
      <vt:lpstr>Wingdings</vt:lpstr>
      <vt:lpstr>Arial Black</vt:lpstr>
      <vt:lpstr>华文新魏</vt:lpstr>
      <vt:lpstr>华文琥珀</vt:lpstr>
      <vt:lpstr>默认设计模板</vt:lpstr>
      <vt:lpstr>PowerPoint 演示文稿</vt:lpstr>
      <vt:lpstr>PowerPoint 演示文稿</vt:lpstr>
      <vt:lpstr>校园文化艺术节之指导思想</vt:lpstr>
      <vt:lpstr>校园文化艺术节之活动主题</vt:lpstr>
      <vt:lpstr>校园文化艺术节之组织机构</vt:lpstr>
      <vt:lpstr>校园文化艺术节之活动内容</vt:lpstr>
      <vt:lpstr>PowerPoint 演示文稿</vt:lpstr>
      <vt:lpstr>PowerPoint 演示文稿</vt:lpstr>
      <vt:lpstr>PowerPoint 演示文稿</vt:lpstr>
      <vt:lpstr>PowerPoint 演示文稿</vt:lpstr>
      <vt:lpstr>校园文化艺术节之活动宣传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微软中国</dc:creator>
  <cp:lastModifiedBy>win7</cp:lastModifiedBy>
  <cp:revision>21</cp:revision>
  <dcterms:created xsi:type="dcterms:W3CDTF">2011-03-11T13:29:16Z</dcterms:created>
  <dcterms:modified xsi:type="dcterms:W3CDTF">2016-04-28T00:32:02Z</dcterms:modified>
</cp:coreProperties>
</file>